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5" r:id="rId1"/>
  </p:sldMasterIdLst>
  <p:sldIdLst>
    <p:sldId id="256" r:id="rId2"/>
    <p:sldId id="319" r:id="rId3"/>
    <p:sldId id="257" r:id="rId4"/>
    <p:sldId id="258" r:id="rId5"/>
    <p:sldId id="370" r:id="rId6"/>
    <p:sldId id="292" r:id="rId7"/>
    <p:sldId id="321" r:id="rId8"/>
    <p:sldId id="345" r:id="rId9"/>
    <p:sldId id="372" r:id="rId10"/>
    <p:sldId id="346" r:id="rId11"/>
    <p:sldId id="348" r:id="rId12"/>
    <p:sldId id="347" r:id="rId13"/>
    <p:sldId id="349" r:id="rId14"/>
    <p:sldId id="363" r:id="rId15"/>
    <p:sldId id="362" r:id="rId16"/>
    <p:sldId id="350" r:id="rId17"/>
    <p:sldId id="351" r:id="rId18"/>
    <p:sldId id="375" r:id="rId19"/>
    <p:sldId id="364" r:id="rId20"/>
    <p:sldId id="365" r:id="rId21"/>
    <p:sldId id="354" r:id="rId22"/>
    <p:sldId id="355" r:id="rId23"/>
    <p:sldId id="367" r:id="rId24"/>
    <p:sldId id="356" r:id="rId25"/>
    <p:sldId id="366" r:id="rId26"/>
    <p:sldId id="357" r:id="rId27"/>
    <p:sldId id="368" r:id="rId28"/>
    <p:sldId id="358" r:id="rId29"/>
    <p:sldId id="369" r:id="rId30"/>
    <p:sldId id="374" r:id="rId31"/>
    <p:sldId id="360" r:id="rId32"/>
    <p:sldId id="361" r:id="rId33"/>
    <p:sldId id="373" r:id="rId34"/>
    <p:sldId id="376" r:id="rId35"/>
    <p:sldId id="339" r:id="rId36"/>
    <p:sldId id="353" r:id="rId37"/>
    <p:sldId id="352" r:id="rId38"/>
    <p:sldId id="344" r:id="rId39"/>
    <p:sldId id="371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20" autoAdjust="0"/>
    <p:restoredTop sz="94660"/>
  </p:normalViewPr>
  <p:slideViewPr>
    <p:cSldViewPr snapToGrid="0">
      <p:cViewPr varScale="1">
        <p:scale>
          <a:sx n="81" d="100"/>
          <a:sy n="81" d="100"/>
        </p:scale>
        <p:origin x="108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769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77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385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975390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028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515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0848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837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557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81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03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99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504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52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18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092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575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EB63194-F132-4B40-AB20-A259D82F4CF4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094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6" r:id="rId1"/>
    <p:sldLayoutId id="2147484027" r:id="rId2"/>
    <p:sldLayoutId id="2147484028" r:id="rId3"/>
    <p:sldLayoutId id="2147484029" r:id="rId4"/>
    <p:sldLayoutId id="2147484030" r:id="rId5"/>
    <p:sldLayoutId id="2147484031" r:id="rId6"/>
    <p:sldLayoutId id="2147484032" r:id="rId7"/>
    <p:sldLayoutId id="2147484033" r:id="rId8"/>
    <p:sldLayoutId id="2147484034" r:id="rId9"/>
    <p:sldLayoutId id="2147484035" r:id="rId10"/>
    <p:sldLayoutId id="2147484036" r:id="rId11"/>
    <p:sldLayoutId id="2147484037" r:id="rId12"/>
    <p:sldLayoutId id="2147484038" r:id="rId13"/>
    <p:sldLayoutId id="2147484039" r:id="rId14"/>
    <p:sldLayoutId id="2147484040" r:id="rId15"/>
    <p:sldLayoutId id="2147484041" r:id="rId16"/>
    <p:sldLayoutId id="214748404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982" y="334878"/>
            <a:ext cx="9440034" cy="1828801"/>
          </a:xfrm>
          <a:effectLst/>
        </p:spPr>
        <p:txBody>
          <a:bodyPr/>
          <a:lstStyle/>
          <a:p>
            <a:r>
              <a:rPr lang="en-US" dirty="0" smtClean="0"/>
              <a:t>Headwater Stream Ecosystems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7096" y="2053476"/>
            <a:ext cx="3137839" cy="658351"/>
          </a:xfrm>
          <a:effectLst/>
        </p:spPr>
        <p:txBody>
          <a:bodyPr/>
          <a:lstStyle/>
          <a:p>
            <a:r>
              <a:rPr lang="en-US" dirty="0" smtClean="0"/>
              <a:t>Zach Lessig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69" r="3826" b="21416"/>
          <a:stretch/>
        </p:blipFill>
        <p:spPr>
          <a:xfrm>
            <a:off x="787774" y="2814734"/>
            <a:ext cx="10579163" cy="364771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1719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0" y="1750250"/>
            <a:ext cx="4000500" cy="3333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1738369"/>
            <a:ext cx="4000500" cy="3333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" y="1738377"/>
            <a:ext cx="4000500" cy="3333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Nutrients Over Time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55721" y="2131810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30583" y="2134316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83856" y="2136797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44689" y="2129230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19551" y="2131736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72824" y="2134217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036248" y="2144722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211110" y="2147228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364383" y="2149709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095927"/>
            <a:ext cx="8648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Nutrients do not differ at first 2 sampling periods and then go up for the third.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22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752" y="2304567"/>
            <a:ext cx="4000500" cy="3333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Trout Biomass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16122" y="2735719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29928" y="2722720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57589" y="5641383"/>
            <a:ext cx="8245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Trout biomass per stream length did not differ at the 2 different sampling periods.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77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1880871"/>
            <a:ext cx="4000500" cy="3333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" y="1880878"/>
            <a:ext cx="4000500" cy="33337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49" y="1870611"/>
            <a:ext cx="4000500" cy="3333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 and Temp Over Time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2581" y="2294037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11056" y="2296533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68955" y="2299027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39387" y="2286858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202362" y="2289360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75759" y="2291853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37021" y="2294670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99993" y="2297168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42395" y="2299670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5241653"/>
            <a:ext cx="7578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Light and temperature follow expected seasonal patterns. </a:t>
            </a:r>
          </a:p>
          <a:p>
            <a:r>
              <a:rPr lang="en-US" dirty="0" smtClean="0"/>
              <a:t>The temperature reflects an earlier sampling in the last summer than the first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24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56" r="9165" b="27251"/>
          <a:stretch/>
        </p:blipFill>
        <p:spPr>
          <a:xfrm>
            <a:off x="106876" y="3348846"/>
            <a:ext cx="3633849" cy="17100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4" t="22166" r="9758" b="27608"/>
          <a:stretch/>
        </p:blipFill>
        <p:spPr>
          <a:xfrm>
            <a:off x="83125" y="0"/>
            <a:ext cx="3633849" cy="1674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1987" r="9460" b="27073"/>
          <a:stretch/>
        </p:blipFill>
        <p:spPr>
          <a:xfrm>
            <a:off x="106880" y="1662549"/>
            <a:ext cx="3621973" cy="16981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9552" r="8303" b="3386"/>
          <a:stretch/>
        </p:blipFill>
        <p:spPr>
          <a:xfrm>
            <a:off x="4830781" y="142504"/>
            <a:ext cx="5595753" cy="39188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64" r="9461" b="25826"/>
          <a:stretch/>
        </p:blipFill>
        <p:spPr>
          <a:xfrm>
            <a:off x="106875" y="5070763"/>
            <a:ext cx="3621974" cy="17872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88332" y="308758"/>
            <a:ext cx="1341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820007" y="4156364"/>
            <a:ext cx="6411924" cy="23988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One station metabolism method using inverse </a:t>
            </a:r>
            <a:r>
              <a:rPr lang="en-US" dirty="0" smtClean="0"/>
              <a:t>modeling</a:t>
            </a:r>
          </a:p>
          <a:p>
            <a:r>
              <a:rPr lang="en-US" dirty="0" smtClean="0"/>
              <a:t>Use this data to estimate:</a:t>
            </a:r>
          </a:p>
          <a:p>
            <a:pPr lvl="1"/>
            <a:r>
              <a:rPr lang="en-US" dirty="0" smtClean="0"/>
              <a:t>Gas Exchange Constant (K600)</a:t>
            </a:r>
          </a:p>
          <a:p>
            <a:pPr lvl="1"/>
            <a:r>
              <a:rPr lang="en-US" dirty="0" smtClean="0"/>
              <a:t>GPP</a:t>
            </a:r>
          </a:p>
          <a:p>
            <a:pPr lvl="1"/>
            <a:r>
              <a:rPr lang="en-US" dirty="0" smtClean="0"/>
              <a:t>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88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a model to estimate metabolism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1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78774" y="2380137"/>
            <a:ext cx="5165766" cy="4068164"/>
          </a:xfrm>
        </p:spPr>
        <p:txBody>
          <a:bodyPr/>
          <a:lstStyle/>
          <a:p>
            <a:r>
              <a:rPr lang="en-US" dirty="0" smtClean="0"/>
              <a:t>Run a model that estimates K600, GPP and ER</a:t>
            </a:r>
          </a:p>
          <a:p>
            <a:r>
              <a:rPr lang="en-US" dirty="0" smtClean="0"/>
              <a:t>This method may risk an over-</a:t>
            </a:r>
            <a:r>
              <a:rPr lang="en-US" dirty="0" err="1" smtClean="0"/>
              <a:t>paramaterized</a:t>
            </a:r>
            <a:r>
              <a:rPr lang="en-US" dirty="0" smtClean="0"/>
              <a:t> model</a:t>
            </a:r>
          </a:p>
          <a:p>
            <a:r>
              <a:rPr lang="en-US" dirty="0" smtClean="0"/>
              <a:t>This method produced less believable values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Use 2 models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167374" y="2380137"/>
            <a:ext cx="5185879" cy="4068164"/>
          </a:xfrm>
        </p:spPr>
        <p:txBody>
          <a:bodyPr/>
          <a:lstStyle/>
          <a:p>
            <a:r>
              <a:rPr lang="en-US" dirty="0" smtClean="0"/>
              <a:t>Derive K600 and use that for estimating GPP and ER</a:t>
            </a:r>
          </a:p>
          <a:p>
            <a:pPr lvl="1"/>
            <a:r>
              <a:rPr lang="en-US" dirty="0" smtClean="0"/>
              <a:t>Run </a:t>
            </a:r>
            <a:r>
              <a:rPr lang="en-US" dirty="0"/>
              <a:t>a “Nighttime </a:t>
            </a:r>
            <a:r>
              <a:rPr lang="en-US" dirty="0" smtClean="0"/>
              <a:t>Regression Model” </a:t>
            </a:r>
            <a:r>
              <a:rPr lang="en-US" dirty="0"/>
              <a:t>that estimates </a:t>
            </a:r>
            <a:r>
              <a:rPr lang="en-US" dirty="0" smtClean="0"/>
              <a:t>K600</a:t>
            </a:r>
          </a:p>
          <a:p>
            <a:pPr lvl="1"/>
            <a:r>
              <a:rPr lang="en-US" dirty="0" smtClean="0"/>
              <a:t>Derive K600 equation using “good” model output from the 1 model method</a:t>
            </a:r>
          </a:p>
          <a:p>
            <a:pPr lvl="1"/>
            <a:r>
              <a:rPr lang="en-US" dirty="0" smtClean="0"/>
              <a:t>Derive K600 equation from literature data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02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model to estimate metabolism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My Model for K600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Run models that estimate K600</a:t>
            </a:r>
          </a:p>
          <a:p>
            <a:r>
              <a:rPr lang="en-US" dirty="0" smtClean="0"/>
              <a:t>Use “good” models to derive K600 where:</a:t>
            </a:r>
          </a:p>
          <a:p>
            <a:pPr lvl="1"/>
            <a:r>
              <a:rPr lang="en-US" dirty="0" smtClean="0"/>
              <a:t>0&lt;GPP</a:t>
            </a:r>
          </a:p>
          <a:p>
            <a:pPr lvl="1"/>
            <a:r>
              <a:rPr lang="en-US" dirty="0" smtClean="0"/>
              <a:t>0&gt;ER</a:t>
            </a:r>
          </a:p>
          <a:p>
            <a:pPr lvl="1"/>
            <a:r>
              <a:rPr lang="en-US" dirty="0" smtClean="0"/>
              <a:t>0&lt;K600</a:t>
            </a:r>
          </a:p>
          <a:p>
            <a:pPr lvl="1"/>
            <a:r>
              <a:rPr lang="en-US" dirty="0" smtClean="0"/>
              <a:t>95&lt;R2</a:t>
            </a:r>
          </a:p>
          <a:p>
            <a:r>
              <a:rPr lang="en-US" dirty="0" smtClean="0"/>
              <a:t>Ln(K600)=1.6703*ln(Velocity)+3.2482</a:t>
            </a:r>
          </a:p>
          <a:p>
            <a:pPr lvl="1"/>
            <a:r>
              <a:rPr lang="en-US" dirty="0" smtClean="0"/>
              <a:t>R2=0.27, P=0.07, N=26</a:t>
            </a:r>
          </a:p>
          <a:p>
            <a:pPr lvl="1"/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Literature derived K600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Derive equation for K600 based on Hall (2018) to use in models</a:t>
            </a:r>
          </a:p>
          <a:p>
            <a:r>
              <a:rPr lang="en-US" dirty="0" smtClean="0"/>
              <a:t>Ln(K600)=0.9557*ln(Slope)+3.0667</a:t>
            </a:r>
          </a:p>
          <a:p>
            <a:pPr lvl="1"/>
            <a:r>
              <a:rPr lang="en-US" dirty="0" smtClean="0"/>
              <a:t>R2=0.68, P=0.01, N=8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11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00500" cy="3333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0" y="0"/>
            <a:ext cx="4000500" cy="3333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0"/>
            <a:ext cx="4000500" cy="3333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4250"/>
            <a:ext cx="4000500" cy="3333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501" y="3524250"/>
            <a:ext cx="4000500" cy="33337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52108" y="4548251"/>
            <a:ext cx="4039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chose the Literature derived equation.</a:t>
            </a:r>
          </a:p>
          <a:p>
            <a:endParaRPr lang="en-US" dirty="0" smtClean="0"/>
          </a:p>
          <a:p>
            <a:r>
              <a:rPr lang="en-US" dirty="0" smtClean="0"/>
              <a:t>4 of 30 models were dropped from further analysis.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73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0" y="2189636"/>
            <a:ext cx="4000500" cy="3333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" y="2189636"/>
            <a:ext cx="4000500" cy="33337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21788" y="2603639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34174" y="2606139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12217" y="2608635"/>
            <a:ext cx="5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AB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915" y="2175897"/>
            <a:ext cx="4000500" cy="3333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Metabolism Over Time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15575" y="2597766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12464" y="2600261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90392" y="2602761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315385" y="2605093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212274" y="2607592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090201" y="2610086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0" y="5532897"/>
            <a:ext cx="10538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Metabolism started off higher and then went down in magnitude for the following samplings.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38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GPP and ER relationship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946" y="2067826"/>
            <a:ext cx="4000000" cy="33333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63133" y="5408912"/>
            <a:ext cx="650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GPP and ER increase in magnitude together as expected.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68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GPP model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LME </a:t>
            </a:r>
            <a:r>
              <a:rPr lang="en-US" dirty="0" smtClean="0"/>
              <a:t>(Transformed GPP ~ Sampling Period + Depth</a:t>
            </a:r>
            <a:r>
              <a:rPr lang="en-US" dirty="0"/>
              <a:t>)</a:t>
            </a:r>
            <a:endParaRPr lang="en-US" dirty="0" smtClean="0"/>
          </a:p>
          <a:p>
            <a:pPr lvl="1"/>
            <a:r>
              <a:rPr lang="en-US" dirty="0" smtClean="0"/>
              <a:t>log(1+GPP</a:t>
            </a:r>
            <a:r>
              <a:rPr lang="en-US" dirty="0"/>
              <a:t>)^(1/2)</a:t>
            </a:r>
          </a:p>
          <a:p>
            <a:pPr lvl="1"/>
            <a:r>
              <a:rPr lang="en-US" dirty="0" smtClean="0"/>
              <a:t>Random effect by stream  (random=~1|stream)</a:t>
            </a:r>
            <a:endParaRPr lang="en-US" dirty="0"/>
          </a:p>
          <a:p>
            <a:pPr lvl="1"/>
            <a:r>
              <a:rPr lang="en-US" dirty="0" smtClean="0"/>
              <a:t>Constant variance by stream  (</a:t>
            </a:r>
            <a:r>
              <a:rPr lang="en-US" dirty="0" err="1" smtClean="0"/>
              <a:t>varIdent</a:t>
            </a:r>
            <a:r>
              <a:rPr lang="en-US" dirty="0" smtClean="0"/>
              <a:t>(form=~</a:t>
            </a:r>
            <a:r>
              <a:rPr lang="en-US" dirty="0"/>
              <a:t>1|stream</a:t>
            </a:r>
            <a:r>
              <a:rPr lang="en-US" dirty="0" smtClean="0"/>
              <a:t>))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" b="61597"/>
          <a:stretch/>
        </p:blipFill>
        <p:spPr bwMode="auto">
          <a:xfrm>
            <a:off x="4539433" y="4812299"/>
            <a:ext cx="7560041" cy="194773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29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pPr algn="l"/>
            <a:r>
              <a:rPr lang="en-US" dirty="0" smtClean="0"/>
              <a:t>Why this study?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Stream </a:t>
            </a:r>
            <a:r>
              <a:rPr lang="en-US" sz="2800" dirty="0"/>
              <a:t>metabolism incorporates information about all aerobic organisms and habitats</a:t>
            </a:r>
            <a:r>
              <a:rPr lang="en-US" sz="2800" dirty="0" smtClean="0"/>
              <a:t>.</a:t>
            </a:r>
          </a:p>
          <a:p>
            <a:endParaRPr lang="en-US" sz="2800" dirty="0" smtClean="0"/>
          </a:p>
          <a:p>
            <a:r>
              <a:rPr lang="en-US" sz="2800" dirty="0" smtClean="0"/>
              <a:t>Trout are the top predators in headwater streams and may indicate the functioning of lower trophic levels.</a:t>
            </a:r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If stream metabolism relates to trout this could be used as a non invasive method for estimating fish population.</a:t>
            </a:r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251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GPP Model Validation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272" y="2063583"/>
            <a:ext cx="4000500" cy="3333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272" y="2063583"/>
            <a:ext cx="40005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8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300" y="2177759"/>
            <a:ext cx="4000500" cy="3333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191" y="2165885"/>
            <a:ext cx="4000500" cy="3333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GPP Model </a:t>
            </a:r>
            <a:r>
              <a:rPr lang="en-US" dirty="0" smtClean="0"/>
              <a:t>Interpretation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44298" y="5532899"/>
            <a:ext cx="833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GPP varies with sampling time and increases with depth.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27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" y="-1"/>
            <a:ext cx="7625168" cy="1131377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GPP Non-Model considerations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0"/>
            <a:ext cx="4000500" cy="3333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4250"/>
            <a:ext cx="4000500" cy="3333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887" y="3524250"/>
            <a:ext cx="4000500" cy="3333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3524250"/>
            <a:ext cx="4000500" cy="33337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2850074"/>
            <a:ext cx="8170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GPP appears unrelated to light and nutrients although weakly and negatively with DIN.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13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LME </a:t>
            </a:r>
            <a:r>
              <a:rPr lang="en-US" dirty="0" smtClean="0"/>
              <a:t>(Transformed ER ~ Depth + Slope)</a:t>
            </a:r>
          </a:p>
          <a:p>
            <a:pPr lvl="1"/>
            <a:r>
              <a:rPr lang="en-US" dirty="0" smtClean="0"/>
              <a:t>log(1+|ER|)</a:t>
            </a:r>
            <a:endParaRPr lang="en-US" dirty="0"/>
          </a:p>
          <a:p>
            <a:pPr lvl="1"/>
            <a:r>
              <a:rPr lang="en-US" dirty="0" smtClean="0"/>
              <a:t>Random by stream  (random=~1|stream)</a:t>
            </a:r>
            <a:endParaRPr lang="en-US" dirty="0" smtClean="0"/>
          </a:p>
          <a:p>
            <a:pPr lvl="1"/>
            <a:r>
              <a:rPr lang="en-US" dirty="0" smtClean="0"/>
              <a:t>Alternate data structure (method=ML)</a:t>
            </a:r>
            <a:endParaRPr lang="en-US" dirty="0"/>
          </a:p>
        </p:txBody>
      </p:sp>
      <p:pic>
        <p:nvPicPr>
          <p:cNvPr id="4" name="Picture 2" descr="Image result for stream leaf lit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532" y="2938271"/>
            <a:ext cx="5660138" cy="377342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09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 Model Validation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650" y="2131320"/>
            <a:ext cx="4000500" cy="3333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775" y="2131320"/>
            <a:ext cx="4000500" cy="33337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70278" y="2529442"/>
            <a:ext cx="1686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Hovey Summer ‘17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8217726" y="2588821"/>
            <a:ext cx="237506" cy="237507"/>
          </a:xfrm>
          <a:prstGeom prst="ellipse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47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561" y="2047134"/>
            <a:ext cx="4000500" cy="3333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696" y="2047133"/>
            <a:ext cx="4000500" cy="3333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Model </a:t>
            </a:r>
            <a:r>
              <a:rPr lang="en-US" dirty="0" smtClean="0"/>
              <a:t>Interpretation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14780" y="5393414"/>
            <a:ext cx="7764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 increases in magnitude with increasing depth and slope.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68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4414"/>
            <a:ext cx="4000500" cy="3333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051" y="1974414"/>
            <a:ext cx="4000500" cy="3333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1974414"/>
            <a:ext cx="4000500" cy="333375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7888638" cy="950026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ER Non-Model Considerations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5343896"/>
            <a:ext cx="5581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 does not relate to nutrients.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35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Trout Biomass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GLS</a:t>
            </a:r>
            <a:r>
              <a:rPr lang="en-US" dirty="0" smtClean="0"/>
              <a:t>(Transformed </a:t>
            </a:r>
            <a:r>
              <a:rPr lang="en-US" dirty="0"/>
              <a:t>Trout Biomass ~ Basin + Width + Min </a:t>
            </a:r>
            <a:r>
              <a:rPr lang="en-US" dirty="0" smtClean="0"/>
              <a:t>Temp</a:t>
            </a:r>
            <a:r>
              <a:rPr lang="en-US" b="1" dirty="0" smtClean="0"/>
              <a:t>*</a:t>
            </a:r>
            <a:r>
              <a:rPr lang="en-US" dirty="0" smtClean="0"/>
              <a:t>Canopy Openness)</a:t>
            </a:r>
            <a:endParaRPr lang="en-US" dirty="0"/>
          </a:p>
          <a:p>
            <a:pPr lvl="1"/>
            <a:r>
              <a:rPr lang="en-US" dirty="0" smtClean="0"/>
              <a:t>log(1+Trout Biomass)</a:t>
            </a:r>
            <a:endParaRPr lang="en-US" dirty="0"/>
          </a:p>
          <a:p>
            <a:pPr lvl="1"/>
            <a:r>
              <a:rPr lang="en-US" dirty="0" smtClean="0"/>
              <a:t>Exponential </a:t>
            </a:r>
            <a:r>
              <a:rPr lang="en-US" dirty="0" smtClean="0"/>
              <a:t>variance structure  (</a:t>
            </a:r>
            <a:r>
              <a:rPr lang="en-US" dirty="0" err="1" smtClean="0"/>
              <a:t>varExp</a:t>
            </a:r>
            <a:r>
              <a:rPr lang="en-US" dirty="0" smtClean="0"/>
              <a:t>(form </a:t>
            </a:r>
            <a:r>
              <a:rPr lang="en-US" dirty="0"/>
              <a:t>= ~fitted(.))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443" y="3017121"/>
            <a:ext cx="4970111" cy="372758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1087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Trout Model Validation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534" y="1983176"/>
            <a:ext cx="4000500" cy="33337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784" y="1983176"/>
            <a:ext cx="4000500" cy="33337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10902" y="4370120"/>
            <a:ext cx="1710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Hurley Summer '18</a:t>
            </a:r>
          </a:p>
        </p:txBody>
      </p:sp>
      <p:sp>
        <p:nvSpPr>
          <p:cNvPr id="6" name="Oval 5"/>
          <p:cNvSpPr/>
          <p:nvPr/>
        </p:nvSpPr>
        <p:spPr>
          <a:xfrm>
            <a:off x="8787741" y="4381995"/>
            <a:ext cx="237506" cy="237507"/>
          </a:xfrm>
          <a:prstGeom prst="ellipse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2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939" y="2023380"/>
            <a:ext cx="4000500" cy="33337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075" y="2023385"/>
            <a:ext cx="4000500" cy="333375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066195" y="7620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Trout Biomass Model Interpretation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32561" y="5379524"/>
            <a:ext cx="859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Trout biomass per stream length varies on basin and increases with increasing width.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00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pPr algn="l"/>
            <a:r>
              <a:rPr lang="en-US" dirty="0" smtClean="0"/>
              <a:t>Why this study?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Autofit/>
          </a:bodyPr>
          <a:lstStyle/>
          <a:p>
            <a:r>
              <a:rPr lang="en-US" sz="2800" dirty="0" smtClean="0">
                <a:effectLst/>
              </a:rPr>
              <a:t>Objective:</a:t>
            </a:r>
          </a:p>
          <a:p>
            <a:pPr lvl="1"/>
            <a:r>
              <a:rPr lang="en-US" sz="2600" dirty="0" smtClean="0">
                <a:effectLst/>
              </a:rPr>
              <a:t> Identify </a:t>
            </a:r>
            <a:r>
              <a:rPr lang="en-US" sz="2600" dirty="0">
                <a:effectLst/>
              </a:rPr>
              <a:t>what </a:t>
            </a:r>
            <a:r>
              <a:rPr lang="en-US" sz="2600" dirty="0" smtClean="0">
                <a:effectLst/>
              </a:rPr>
              <a:t>headwater stream environmental variables </a:t>
            </a:r>
            <a:r>
              <a:rPr lang="en-US" sz="2600" dirty="0">
                <a:effectLst/>
              </a:rPr>
              <a:t>best </a:t>
            </a:r>
            <a:r>
              <a:rPr lang="en-US" sz="2600" dirty="0" smtClean="0">
                <a:effectLst/>
              </a:rPr>
              <a:t>predict:</a:t>
            </a:r>
          </a:p>
          <a:p>
            <a:pPr lvl="2"/>
            <a:r>
              <a:rPr lang="en-US" sz="2400" dirty="0" smtClean="0">
                <a:effectLst/>
              </a:rPr>
              <a:t>Ecosystem Respiration (ER</a:t>
            </a:r>
            <a:r>
              <a:rPr lang="en-US" sz="2400" dirty="0">
                <a:effectLst/>
              </a:rPr>
              <a:t>)</a:t>
            </a:r>
            <a:r>
              <a:rPr lang="en-US" sz="2400" dirty="0" smtClean="0">
                <a:effectLst/>
              </a:rPr>
              <a:t> </a:t>
            </a:r>
          </a:p>
          <a:p>
            <a:pPr lvl="2"/>
            <a:r>
              <a:rPr lang="en-US" sz="2400" dirty="0" smtClean="0">
                <a:effectLst/>
              </a:rPr>
              <a:t>Gross Primary Production (GPP)</a:t>
            </a:r>
          </a:p>
          <a:p>
            <a:pPr lvl="2"/>
            <a:r>
              <a:rPr lang="en-US" sz="2400" dirty="0">
                <a:effectLst/>
              </a:rPr>
              <a:t>T</a:t>
            </a:r>
            <a:r>
              <a:rPr lang="en-US" sz="2400" dirty="0" smtClean="0">
                <a:effectLst/>
              </a:rPr>
              <a:t>rout biomass.</a:t>
            </a:r>
          </a:p>
        </p:txBody>
      </p:sp>
      <p:pic>
        <p:nvPicPr>
          <p:cNvPr id="5" name="Picture 2" descr="Bigfork Montana Fly Fishing Guid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528" y="3218212"/>
            <a:ext cx="5361401" cy="301633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37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2082762"/>
            <a:ext cx="4000500" cy="33337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0" y="2082756"/>
            <a:ext cx="4000500" cy="3333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" y="2082758"/>
            <a:ext cx="4000500" cy="33337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592790" y="2937431"/>
            <a:ext cx="108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M</a:t>
            </a:r>
            <a:r>
              <a:rPr lang="en-US" sz="1400" dirty="0" smtClean="0">
                <a:solidFill>
                  <a:schemeClr val="bg1"/>
                </a:solidFill>
              </a:rPr>
              <a:t>ore open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48879" y="3954530"/>
            <a:ext cx="1057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Less open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66195" y="7620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Trout Biomass Model Interpretation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5438898"/>
            <a:ext cx="10996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Trout biomass increases with decreasing temperature and increasing canopy openness.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025247" y="4512622"/>
            <a:ext cx="2695698" cy="40376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037124" y="4500748"/>
            <a:ext cx="70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Low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92047" y="4498768"/>
            <a:ext cx="536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Med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194476" y="4496791"/>
            <a:ext cx="70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High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37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3524250"/>
            <a:ext cx="4000500" cy="33337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0" y="3524250"/>
            <a:ext cx="4000500" cy="3333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0"/>
            <a:ext cx="4000500" cy="3333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pPr algn="l"/>
            <a:r>
              <a:rPr lang="en-US" dirty="0" smtClean="0"/>
              <a:t>Trout Non-Model Considerations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2838195"/>
            <a:ext cx="8098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Trout biomass appears unrelated to light and nutrients although possibly weakly and negatively with SRP.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4250"/>
            <a:ext cx="40005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4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316" y="1964005"/>
            <a:ext cx="4000500" cy="33337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205" y="1964007"/>
            <a:ext cx="4000500" cy="333375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66195" y="7620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Other Considerations…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351317" y="5320147"/>
            <a:ext cx="555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Trout biomass does not relate to ER or GPP.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46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768" y="2082907"/>
            <a:ext cx="4000500" cy="3333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815" y="2082907"/>
            <a:ext cx="4000500" cy="333375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66195" y="7620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Other Considerations…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13808" y="5438900"/>
            <a:ext cx="6958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SRP and DOC increase in magnitude together?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57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Metabolism varies with depth, slope and sampling period.</a:t>
            </a:r>
          </a:p>
          <a:p>
            <a:pPr lvl="1"/>
            <a:r>
              <a:rPr lang="en-US" dirty="0" smtClean="0"/>
              <a:t>Depth and slope were used to estimate metabolism </a:t>
            </a:r>
          </a:p>
          <a:p>
            <a:r>
              <a:rPr lang="en-US" dirty="0" smtClean="0"/>
              <a:t>Metabolism is not driven by light or nutrients</a:t>
            </a:r>
          </a:p>
          <a:p>
            <a:pPr lvl="1"/>
            <a:r>
              <a:rPr lang="en-US" dirty="0" smtClean="0"/>
              <a:t>All sites are probably strongly light limited</a:t>
            </a:r>
          </a:p>
          <a:p>
            <a:r>
              <a:rPr lang="en-US" dirty="0" smtClean="0"/>
              <a:t>Trout biomass and stream metabolism do not appear to relate to one another.</a:t>
            </a:r>
          </a:p>
          <a:p>
            <a:r>
              <a:rPr lang="en-US" dirty="0" smtClean="0"/>
              <a:t>Trout biomass appears to be driven by temperature and canopy openness.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41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7441" r="26" b="8188"/>
          <a:stretch/>
        </p:blipFill>
        <p:spPr>
          <a:xfrm>
            <a:off x="-104445" y="0"/>
            <a:ext cx="12292092" cy="6858000"/>
          </a:xfrm>
          <a:prstGeom prst="rect">
            <a:avLst/>
          </a:prstGeom>
          <a:effectLst/>
        </p:spPr>
      </p:pic>
      <p:sp>
        <p:nvSpPr>
          <p:cNvPr id="4" name="TextBox 3"/>
          <p:cNvSpPr txBox="1"/>
          <p:nvPr/>
        </p:nvSpPr>
        <p:spPr>
          <a:xfrm>
            <a:off x="567559" y="1340069"/>
            <a:ext cx="2412124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Questions?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8301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3" t="7463" r="4292" b="7353"/>
          <a:stretch/>
        </p:blipFill>
        <p:spPr>
          <a:xfrm>
            <a:off x="0" y="247968"/>
            <a:ext cx="12175499" cy="638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9" t="7510" r="4172" b="7622"/>
          <a:stretch/>
        </p:blipFill>
        <p:spPr>
          <a:xfrm>
            <a:off x="-1" y="232470"/>
            <a:ext cx="12222261" cy="636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8577"/>
            <a:ext cx="4000500" cy="33337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0" y="2108577"/>
            <a:ext cx="4000500" cy="33337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2108577"/>
            <a:ext cx="4000500" cy="3333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Geographic Site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04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Hydrologic Site Variables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766" y="2346378"/>
            <a:ext cx="4000500" cy="3333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42" y="2346378"/>
            <a:ext cx="40005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4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terms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Gross Primary Production (GPP) – this is the phototrophic synthesis of organic compounds using light and CO</a:t>
            </a:r>
            <a:r>
              <a:rPr lang="en-US" sz="2800" baseline="-25000" dirty="0" smtClean="0"/>
              <a:t>2</a:t>
            </a:r>
            <a:r>
              <a:rPr lang="en-US" sz="2800" dirty="0"/>
              <a:t> </a:t>
            </a:r>
            <a:r>
              <a:rPr lang="en-US" sz="2800" dirty="0" smtClean="0"/>
              <a:t>which produces O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.</a:t>
            </a:r>
          </a:p>
          <a:p>
            <a:endParaRPr lang="en-US" sz="2800" dirty="0" smtClean="0"/>
          </a:p>
          <a:p>
            <a:r>
              <a:rPr lang="en-US" sz="2800" dirty="0" smtClean="0"/>
              <a:t>Ecosystem Respiration (ER) – this is the release of CO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 through metabolism by autotrophic and heterotrophic organisms which consumes O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.</a:t>
            </a:r>
          </a:p>
          <a:p>
            <a:endParaRPr lang="en-US" sz="2800" dirty="0" smtClean="0"/>
          </a:p>
          <a:p>
            <a:r>
              <a:rPr lang="en-US" sz="2800" dirty="0" smtClean="0"/>
              <a:t>Trout Biomass – this is the estimated mass of all trout per stream reach.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8925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>
          <a:xfrm>
            <a:off x="724395" y="451262"/>
            <a:ext cx="5249897" cy="6406738"/>
          </a:xfrm>
        </p:spPr>
        <p:txBody>
          <a:bodyPr>
            <a:normAutofit/>
          </a:bodyPr>
          <a:lstStyle/>
          <a:p>
            <a:r>
              <a:rPr lang="en-US" dirty="0" smtClean="0"/>
              <a:t>Basin</a:t>
            </a:r>
          </a:p>
          <a:p>
            <a:pPr lvl="1"/>
            <a:r>
              <a:rPr lang="en-US" sz="2000" dirty="0" err="1" smtClean="0"/>
              <a:t>Swauk</a:t>
            </a:r>
            <a:endParaRPr lang="en-US" sz="2000" dirty="0" smtClean="0"/>
          </a:p>
          <a:p>
            <a:pPr lvl="2"/>
            <a:r>
              <a:rPr lang="en-US" sz="2000" dirty="0" err="1"/>
              <a:t>Swauk</a:t>
            </a:r>
            <a:endParaRPr lang="en-US" sz="2000" dirty="0"/>
          </a:p>
          <a:p>
            <a:pPr lvl="2"/>
            <a:r>
              <a:rPr lang="en-US" sz="2000" dirty="0"/>
              <a:t>Iron</a:t>
            </a:r>
          </a:p>
          <a:p>
            <a:pPr lvl="2"/>
            <a:r>
              <a:rPr lang="en-US" sz="2000" dirty="0"/>
              <a:t>Blue</a:t>
            </a:r>
          </a:p>
          <a:p>
            <a:pPr lvl="2"/>
            <a:r>
              <a:rPr lang="en-US" sz="2000" dirty="0"/>
              <a:t>Hurley</a:t>
            </a:r>
          </a:p>
          <a:p>
            <a:pPr lvl="2"/>
            <a:r>
              <a:rPr lang="en-US" sz="2000" dirty="0" smtClean="0"/>
              <a:t>Hovey</a:t>
            </a:r>
          </a:p>
          <a:p>
            <a:pPr lvl="1"/>
            <a:r>
              <a:rPr lang="en-US" sz="2000" dirty="0" err="1" smtClean="0"/>
              <a:t>Teanaway</a:t>
            </a:r>
            <a:endParaRPr lang="en-US" sz="2000" dirty="0" smtClean="0"/>
          </a:p>
          <a:p>
            <a:pPr lvl="2"/>
            <a:r>
              <a:rPr lang="en-US" sz="2000" dirty="0"/>
              <a:t>Miller</a:t>
            </a:r>
          </a:p>
          <a:p>
            <a:pPr lvl="2"/>
            <a:r>
              <a:rPr lang="en-US" sz="2000" dirty="0"/>
              <a:t>Jack</a:t>
            </a:r>
          </a:p>
          <a:p>
            <a:pPr lvl="2"/>
            <a:r>
              <a:rPr lang="en-US" sz="2000" dirty="0" smtClean="0"/>
              <a:t>Standup</a:t>
            </a:r>
          </a:p>
          <a:p>
            <a:pPr lvl="1"/>
            <a:r>
              <a:rPr lang="en-US" sz="2000" dirty="0" err="1" smtClean="0"/>
              <a:t>Taneum</a:t>
            </a:r>
            <a:endParaRPr lang="en-US" sz="2000" dirty="0" smtClean="0"/>
          </a:p>
          <a:p>
            <a:pPr lvl="2"/>
            <a:r>
              <a:rPr lang="en-US" sz="2000" dirty="0"/>
              <a:t>First</a:t>
            </a:r>
          </a:p>
          <a:p>
            <a:pPr lvl="2"/>
            <a:r>
              <a:rPr lang="en-US" sz="2000" dirty="0"/>
              <a:t>Frost</a:t>
            </a:r>
          </a:p>
          <a:p>
            <a:pPr lvl="1"/>
            <a:endParaRPr lang="en-US" sz="2000" dirty="0"/>
          </a:p>
          <a:p>
            <a:pPr lvl="2"/>
            <a:endParaRPr lang="en-US" sz="2000" dirty="0"/>
          </a:p>
        </p:txBody>
      </p:sp>
      <p:sp>
        <p:nvSpPr>
          <p:cNvPr id="16" name="Content Placeholder 15"/>
          <p:cNvSpPr>
            <a:spLocks noGrp="1"/>
          </p:cNvSpPr>
          <p:nvPr>
            <p:ph sz="half" idx="2"/>
          </p:nvPr>
        </p:nvSpPr>
        <p:spPr>
          <a:xfrm>
            <a:off x="6013336" y="451262"/>
            <a:ext cx="5254221" cy="6406739"/>
          </a:xfrm>
        </p:spPr>
        <p:txBody>
          <a:bodyPr/>
          <a:lstStyle/>
          <a:p>
            <a:r>
              <a:rPr lang="en-US" dirty="0" smtClean="0"/>
              <a:t>Time of Sampling</a:t>
            </a:r>
          </a:p>
          <a:p>
            <a:pPr lvl="1"/>
            <a:r>
              <a:rPr lang="en-US" sz="2000" dirty="0" smtClean="0"/>
              <a:t>Summer 2017</a:t>
            </a:r>
          </a:p>
          <a:p>
            <a:pPr lvl="1"/>
            <a:r>
              <a:rPr lang="en-US" sz="2000" dirty="0" smtClean="0"/>
              <a:t>Fall 2017</a:t>
            </a:r>
          </a:p>
          <a:p>
            <a:pPr lvl="1"/>
            <a:r>
              <a:rPr lang="en-US" sz="2000" dirty="0" smtClean="0"/>
              <a:t>Summer 2018</a:t>
            </a:r>
            <a:endParaRPr lang="en-US" sz="2000" dirty="0"/>
          </a:p>
        </p:txBody>
      </p:sp>
      <p:pic>
        <p:nvPicPr>
          <p:cNvPr id="17" name="Picture 2" descr="Image result for teanawa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752" y="2912673"/>
            <a:ext cx="4816700" cy="312122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19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7223" t="29969" r="50220" b="22353"/>
          <a:stretch/>
        </p:blipFill>
        <p:spPr>
          <a:xfrm>
            <a:off x="289367" y="0"/>
            <a:ext cx="11652101" cy="6825876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294209" y="266632"/>
            <a:ext cx="2743200" cy="2638614"/>
          </a:xfrm>
          <a:prstGeom prst="ellipse">
            <a:avLst/>
          </a:prstGeom>
          <a:noFill/>
          <a:ln w="762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504709" y="0"/>
            <a:ext cx="3020992" cy="1493135"/>
          </a:xfrm>
          <a:prstGeom prst="ellipse">
            <a:avLst/>
          </a:prstGeom>
          <a:noFill/>
          <a:ln w="762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7927" y="5312780"/>
            <a:ext cx="1677091" cy="1416935"/>
          </a:xfrm>
          <a:prstGeom prst="ellipse">
            <a:avLst/>
          </a:prstGeom>
          <a:noFill/>
          <a:ln w="762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474525" y="2909455"/>
            <a:ext cx="249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Swauk</a:t>
            </a:r>
            <a:r>
              <a:rPr lang="en-US" dirty="0" smtClean="0"/>
              <a:t> drainage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21822" y="6375070"/>
            <a:ext cx="249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Taneum</a:t>
            </a:r>
            <a:r>
              <a:rPr lang="en-US" dirty="0" smtClean="0"/>
              <a:t> drainage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19200" y="1587335"/>
            <a:ext cx="249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Teanaway</a:t>
            </a:r>
            <a:r>
              <a:rPr lang="en-US" dirty="0" smtClean="0"/>
              <a:t> drainage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73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Collected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effectLst/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 dirty="0" smtClean="0"/>
              <a:t>Elevation (m)</a:t>
            </a:r>
          </a:p>
          <a:p>
            <a:pPr marL="36900" indent="0">
              <a:buNone/>
            </a:pPr>
            <a:r>
              <a:rPr lang="en-US" sz="1800" dirty="0" smtClean="0"/>
              <a:t>Aspect (º)</a:t>
            </a:r>
          </a:p>
          <a:p>
            <a:pPr marL="36900" indent="0">
              <a:buNone/>
            </a:pPr>
            <a:r>
              <a:rPr lang="en-US" sz="1800" dirty="0" smtClean="0"/>
              <a:t>Slope (%)</a:t>
            </a:r>
          </a:p>
          <a:p>
            <a:pPr marL="36900" indent="0">
              <a:buNone/>
            </a:pPr>
            <a:r>
              <a:rPr lang="en-US" sz="1800" dirty="0" smtClean="0"/>
              <a:t>Bank Full (m)</a:t>
            </a:r>
          </a:p>
          <a:p>
            <a:pPr marL="36900" indent="0">
              <a:buNone/>
            </a:pPr>
            <a:r>
              <a:rPr lang="en-US" sz="1800" dirty="0" smtClean="0"/>
              <a:t>Pebble Median (mm)</a:t>
            </a:r>
          </a:p>
          <a:p>
            <a:pPr marL="36900" indent="0">
              <a:buNone/>
            </a:pPr>
            <a:r>
              <a:rPr lang="en-US" sz="1800" dirty="0"/>
              <a:t>Wetted Width (m)</a:t>
            </a:r>
          </a:p>
          <a:p>
            <a:pPr marL="36900" indent="0">
              <a:buNone/>
            </a:pPr>
            <a:r>
              <a:rPr lang="en-US" sz="1800" dirty="0"/>
              <a:t>Depth (m)</a:t>
            </a:r>
          </a:p>
          <a:p>
            <a:pPr marL="36900" indent="0">
              <a:buNone/>
            </a:pPr>
            <a:r>
              <a:rPr lang="en-US" sz="1800" dirty="0"/>
              <a:t>Discharge (L/s)</a:t>
            </a:r>
          </a:p>
          <a:p>
            <a:pPr marL="36900" indent="0">
              <a:buNone/>
            </a:pPr>
            <a:r>
              <a:rPr lang="en-US" sz="1800" dirty="0"/>
              <a:t>Canopy (% open</a:t>
            </a:r>
            <a:r>
              <a:rPr lang="en-US" sz="1800" dirty="0" smtClean="0"/>
              <a:t>)</a:t>
            </a:r>
            <a:endParaRPr lang="en-US" sz="1800" dirty="0"/>
          </a:p>
          <a:p>
            <a:pPr marL="36900" indent="0">
              <a:buNone/>
            </a:pPr>
            <a:endParaRPr lang="en-US" sz="1800" dirty="0"/>
          </a:p>
          <a:p>
            <a:pPr marL="36900" indent="0">
              <a:buNone/>
            </a:pPr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989108" cy="4058751"/>
          </a:xfrm>
        </p:spPr>
        <p:txBody>
          <a:bodyPr>
            <a:noAutofit/>
          </a:bodyPr>
          <a:lstStyle/>
          <a:p>
            <a:pPr marL="36900" indent="0">
              <a:buNone/>
            </a:pPr>
            <a:r>
              <a:rPr lang="en-US" sz="1800" dirty="0" smtClean="0"/>
              <a:t>Carbon (C) </a:t>
            </a:r>
            <a:r>
              <a:rPr lang="en-US" sz="1800" dirty="0"/>
              <a:t>(DOC mg C/L)</a:t>
            </a:r>
          </a:p>
          <a:p>
            <a:pPr marL="36900" indent="0">
              <a:buNone/>
            </a:pPr>
            <a:r>
              <a:rPr lang="en-US" sz="1800" dirty="0" smtClean="0"/>
              <a:t>Nitrogen (N) </a:t>
            </a:r>
            <a:r>
              <a:rPr lang="en-US" sz="1800" dirty="0"/>
              <a:t>(DIN mg N/L)</a:t>
            </a:r>
          </a:p>
          <a:p>
            <a:pPr marL="36900" indent="0">
              <a:buNone/>
            </a:pPr>
            <a:r>
              <a:rPr lang="en-US" sz="1800" dirty="0" smtClean="0"/>
              <a:t>Phosphorus (P) </a:t>
            </a:r>
            <a:r>
              <a:rPr lang="en-US" sz="1800" dirty="0"/>
              <a:t>(SRP mg P/L)</a:t>
            </a:r>
          </a:p>
          <a:p>
            <a:pPr marL="36900" indent="0">
              <a:buNone/>
            </a:pPr>
            <a:r>
              <a:rPr lang="en-US" sz="1800" dirty="0" err="1" smtClean="0"/>
              <a:t>Photosynthetically</a:t>
            </a:r>
            <a:r>
              <a:rPr lang="en-US" sz="1800" dirty="0" smtClean="0"/>
              <a:t> </a:t>
            </a:r>
            <a:r>
              <a:rPr lang="en-US" sz="1800" dirty="0"/>
              <a:t>Active Radiation (PAR) (</a:t>
            </a:r>
            <a:r>
              <a:rPr lang="en-US" sz="1800" dirty="0" smtClean="0"/>
              <a:t>µ</a:t>
            </a:r>
            <a:r>
              <a:rPr lang="en-US" sz="1800" dirty="0" err="1" smtClean="0"/>
              <a:t>mol</a:t>
            </a:r>
            <a:r>
              <a:rPr lang="en-US" sz="1800" dirty="0" smtClean="0"/>
              <a:t> photons/m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/s</a:t>
            </a:r>
            <a:r>
              <a:rPr lang="en-US" sz="1800" dirty="0"/>
              <a:t>)</a:t>
            </a:r>
          </a:p>
          <a:p>
            <a:pPr marL="36900" indent="0">
              <a:buNone/>
            </a:pPr>
            <a:r>
              <a:rPr lang="en-US" sz="1800" dirty="0"/>
              <a:t>Water Temperature (ºC)</a:t>
            </a:r>
          </a:p>
          <a:p>
            <a:pPr marL="36900" indent="0">
              <a:buNone/>
            </a:pPr>
            <a:r>
              <a:rPr lang="en-US" sz="1800" dirty="0"/>
              <a:t>Dissolved Oxygen (DO) (mg/L)</a:t>
            </a:r>
          </a:p>
          <a:p>
            <a:pPr marL="36900" indent="0">
              <a:buNone/>
            </a:pPr>
            <a:r>
              <a:rPr lang="en-US" sz="1800" b="1" dirty="0"/>
              <a:t>Cutthroat Biomass (g/m of stream)</a:t>
            </a:r>
          </a:p>
          <a:p>
            <a:pPr marL="36900" indent="0">
              <a:buNone/>
            </a:pPr>
            <a:r>
              <a:rPr lang="en-US" sz="1800" b="1" dirty="0" smtClean="0"/>
              <a:t>Gross </a:t>
            </a:r>
            <a:r>
              <a:rPr lang="en-US" sz="1800" b="1" dirty="0"/>
              <a:t>Primary Production (GPP) (g O</a:t>
            </a:r>
            <a:r>
              <a:rPr lang="en-US" sz="1800" b="1" baseline="-25000" dirty="0"/>
              <a:t>2</a:t>
            </a:r>
            <a:r>
              <a:rPr lang="en-US" sz="1800" b="1" dirty="0"/>
              <a:t>/m</a:t>
            </a:r>
            <a:r>
              <a:rPr lang="en-US" sz="1800" b="1" baseline="30000" dirty="0"/>
              <a:t>2</a:t>
            </a:r>
            <a:r>
              <a:rPr lang="en-US" sz="1800" b="1" dirty="0"/>
              <a:t>/d)</a:t>
            </a:r>
          </a:p>
          <a:p>
            <a:pPr marL="36900" indent="0">
              <a:buNone/>
            </a:pPr>
            <a:r>
              <a:rPr lang="en-US" sz="1800" b="1" dirty="0"/>
              <a:t>Ecosystem Respiration (ER) (g O</a:t>
            </a:r>
            <a:r>
              <a:rPr lang="en-US" sz="1800" b="1" baseline="-25000" dirty="0"/>
              <a:t>2</a:t>
            </a:r>
            <a:r>
              <a:rPr lang="en-US" sz="1800" b="1" dirty="0"/>
              <a:t>/m</a:t>
            </a:r>
            <a:r>
              <a:rPr lang="en-US" sz="1800" b="1" baseline="30000" dirty="0"/>
              <a:t>2</a:t>
            </a:r>
            <a:r>
              <a:rPr lang="en-US" sz="1800" b="1" dirty="0"/>
              <a:t>/d)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532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2273570"/>
            <a:ext cx="4000500" cy="33337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746" y="2258067"/>
            <a:ext cx="4000500" cy="33337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98" y="2258070"/>
            <a:ext cx="4000500" cy="3333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Hydrology Over Time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4161" y="2696633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38606" y="2699132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72955" y="2701630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17286" y="2694655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21731" y="2697154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56080" y="2699652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88537" y="2692683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192982" y="2695182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327331" y="2697680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5621460"/>
            <a:ext cx="6261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Width depth and discharge did not change over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52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Hydrologic Relationships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301" y="2129402"/>
            <a:ext cx="4000500" cy="3333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926" y="2129402"/>
            <a:ext cx="4000500" cy="3333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82305" y="5489732"/>
            <a:ext cx="5207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Width, depth and discharge all increase together.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57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16124</TotalTime>
  <Words>941</Words>
  <Application>Microsoft Office PowerPoint</Application>
  <PresentationFormat>Widescreen</PresentationFormat>
  <Paragraphs>196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Calisto MT</vt:lpstr>
      <vt:lpstr>Trebuchet MS</vt:lpstr>
      <vt:lpstr>Wingdings 2</vt:lpstr>
      <vt:lpstr>Slate</vt:lpstr>
      <vt:lpstr>Headwater Stream Ecosystems</vt:lpstr>
      <vt:lpstr>Why this study?</vt:lpstr>
      <vt:lpstr>Why this study?</vt:lpstr>
      <vt:lpstr>Some terms…</vt:lpstr>
      <vt:lpstr>PowerPoint Presentation</vt:lpstr>
      <vt:lpstr>PowerPoint Presentation</vt:lpstr>
      <vt:lpstr>Data Collected</vt:lpstr>
      <vt:lpstr>Hydrology Over Time</vt:lpstr>
      <vt:lpstr>Hydrologic Relationships</vt:lpstr>
      <vt:lpstr>Nutrients Over Time</vt:lpstr>
      <vt:lpstr>Trout Biomass</vt:lpstr>
      <vt:lpstr>Light and Temp Over Time</vt:lpstr>
      <vt:lpstr>PowerPoint Presentation</vt:lpstr>
      <vt:lpstr>Choosing a model to estimate metabolism</vt:lpstr>
      <vt:lpstr>Choosing a model to estimate metabolism</vt:lpstr>
      <vt:lpstr>PowerPoint Presentation</vt:lpstr>
      <vt:lpstr>Metabolism Over Time</vt:lpstr>
      <vt:lpstr>GPP and ER relationship</vt:lpstr>
      <vt:lpstr>GPP model</vt:lpstr>
      <vt:lpstr>GPP Model Validation</vt:lpstr>
      <vt:lpstr>GPP Model Interpretation</vt:lpstr>
      <vt:lpstr>GPP Non-Model considerations</vt:lpstr>
      <vt:lpstr>ER Model</vt:lpstr>
      <vt:lpstr>ER Model Validation</vt:lpstr>
      <vt:lpstr>ER Model Interpretation</vt:lpstr>
      <vt:lpstr>ER Non-Model Considerations</vt:lpstr>
      <vt:lpstr>Trout Biomass Model</vt:lpstr>
      <vt:lpstr>Trout Model Validation</vt:lpstr>
      <vt:lpstr>PowerPoint Presentation</vt:lpstr>
      <vt:lpstr>PowerPoint Presentation</vt:lpstr>
      <vt:lpstr>Trout Non-Model Considerations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Geographic Site Variables</vt:lpstr>
      <vt:lpstr>Hydrologic Site Variables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Zach Lessig</dc:creator>
  <cp:lastModifiedBy>Zach Lessig</cp:lastModifiedBy>
  <cp:revision>233</cp:revision>
  <dcterms:created xsi:type="dcterms:W3CDTF">2018-03-13T15:47:14Z</dcterms:created>
  <dcterms:modified xsi:type="dcterms:W3CDTF">2019-01-10T17:00:34Z</dcterms:modified>
</cp:coreProperties>
</file>